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4" r:id="rId1"/>
  </p:sldMasterIdLst>
  <p:notesMasterIdLst>
    <p:notesMasterId r:id="rId11"/>
  </p:notesMasterIdLst>
  <p:sldIdLst>
    <p:sldId id="256" r:id="rId2"/>
    <p:sldId id="283" r:id="rId3"/>
    <p:sldId id="282" r:id="rId4"/>
    <p:sldId id="284" r:id="rId5"/>
    <p:sldId id="291" r:id="rId6"/>
    <p:sldId id="287" r:id="rId7"/>
    <p:sldId id="288" r:id="rId8"/>
    <p:sldId id="289" r:id="rId9"/>
    <p:sldId id="290" r:id="rId1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92" autoAdjust="0"/>
    <p:restoredTop sz="94660"/>
  </p:normalViewPr>
  <p:slideViewPr>
    <p:cSldViewPr>
      <p:cViewPr varScale="1">
        <p:scale>
          <a:sx n="96" d="100"/>
          <a:sy n="96" d="100"/>
        </p:scale>
        <p:origin x="468" y="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2BDAC02-56A0-45F4-A1F7-41BAC832A3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483B1-BFAF-470B-861B-54EB115724C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19F99BE-DF88-4DD8-A094-ACDDF498E406}" type="datetimeFigureOut">
              <a:rPr lang="en-US"/>
              <a:pPr>
                <a:defRPr/>
              </a:pPr>
              <a:t>12/7/2022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1C06992-8298-4E8B-8729-AD443CD58D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CE8B0D0-A88D-448A-B0F9-EC45DB2D16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B08F4-94D2-4225-9798-C4816F01AC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2C1093-6AE9-485A-8F00-CC5277315C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3E465B43-01CF-4649-B983-08A4AF2F4D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>
            <a:extLst>
              <a:ext uri="{FF2B5EF4-FFF2-40B4-BE49-F238E27FC236}">
                <a16:creationId xmlns:a16="http://schemas.microsoft.com/office/drawing/2014/main" id="{AF701494-9E18-40A6-BDE4-F941A2A75D4E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2794A0EC-834C-42CE-9CE3-5FDC6D8C95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4875" y="624205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Shape 4">
            <a:extLst>
              <a:ext uri="{FF2B5EF4-FFF2-40B4-BE49-F238E27FC236}">
                <a16:creationId xmlns:a16="http://schemas.microsoft.com/office/drawing/2014/main" id="{05123BD4-E098-4FFF-BB10-72EB04F1C26D}"/>
              </a:ext>
            </a:extLst>
          </p:cNvPr>
          <p:cNvSpPr txBox="1"/>
          <p:nvPr userDrawn="1"/>
        </p:nvSpPr>
        <p:spPr>
          <a:xfrm>
            <a:off x="9756775" y="6577014"/>
            <a:ext cx="2374900" cy="148951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525" b="1" spc="-1" dirty="0">
                <a:solidFill>
                  <a:srgbClr val="2E3192"/>
                </a:solidFill>
                <a:latin typeface="Palatino"/>
              </a:rPr>
              <a:t>Department of Electrical and Electronics Engineering</a:t>
            </a:r>
            <a:endParaRPr lang="en-IN" sz="525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8" name="Line 7">
            <a:extLst>
              <a:ext uri="{FF2B5EF4-FFF2-40B4-BE49-F238E27FC236}">
                <a16:creationId xmlns:a16="http://schemas.microsoft.com/office/drawing/2014/main" id="{D3A5E376-9EA0-4E66-BF05-0CA008959557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AC5823F-DD36-4B7C-86A5-75FFBD0330E0}"/>
              </a:ext>
            </a:extLst>
          </p:cNvPr>
          <p:cNvSpPr txBox="1">
            <a:spLocks/>
          </p:cNvSpPr>
          <p:nvPr userDrawn="1"/>
        </p:nvSpPr>
        <p:spPr>
          <a:xfrm>
            <a:off x="0" y="-1588"/>
            <a:ext cx="12192000" cy="865188"/>
          </a:xfrm>
          <a:prstGeom prst="rect">
            <a:avLst/>
          </a:prstGeom>
          <a:solidFill>
            <a:srgbClr val="2E3192"/>
          </a:solidFill>
        </p:spPr>
        <p:txBody>
          <a:bodyPr>
            <a:normAutofit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>
              <a:defRPr/>
            </a:pPr>
            <a:endParaRPr lang="en-US" sz="2700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53BC6A5-1A5A-4DA2-9D84-7729018F43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ctr">
              <a:defRPr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/>
              <a:t>Switched Mode Power Converter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430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95924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2">
            <a:extLst>
              <a:ext uri="{FF2B5EF4-FFF2-40B4-BE49-F238E27FC236}">
                <a16:creationId xmlns:a16="http://schemas.microsoft.com/office/drawing/2014/main" id="{0F638D4A-CC94-44BD-BE7C-0A89112C524B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194A4DAB-6BFD-48E9-8A1C-48AA3080BFE5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Line 3">
            <a:extLst>
              <a:ext uri="{FF2B5EF4-FFF2-40B4-BE49-F238E27FC236}">
                <a16:creationId xmlns:a16="http://schemas.microsoft.com/office/drawing/2014/main" id="{91CCA40F-96A8-44B1-AC0E-94E8EA4D8955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58611F69-42A6-49A8-A904-EC5816A1AE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589" y="6203952"/>
            <a:ext cx="27908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Shape 4">
            <a:extLst>
              <a:ext uri="{FF2B5EF4-FFF2-40B4-BE49-F238E27FC236}">
                <a16:creationId xmlns:a16="http://schemas.microsoft.com/office/drawing/2014/main" id="{D0375172-788A-4A9C-BFAC-65CC8951FAEC}"/>
              </a:ext>
            </a:extLst>
          </p:cNvPr>
          <p:cNvSpPr txBox="1"/>
          <p:nvPr userDrawn="1"/>
        </p:nvSpPr>
        <p:spPr>
          <a:xfrm>
            <a:off x="4863081" y="6605589"/>
            <a:ext cx="2604519" cy="191270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800" b="1" spc="-1" dirty="0">
                <a:solidFill>
                  <a:srgbClr val="2E3192"/>
                </a:solidFill>
                <a:latin typeface="Palatino"/>
              </a:rPr>
              <a:t>Department of Electrical and Electronics Engineering</a:t>
            </a:r>
            <a:endParaRPr lang="en-IN" sz="80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7" name="TextShape 6">
            <a:extLst>
              <a:ext uri="{FF2B5EF4-FFF2-40B4-BE49-F238E27FC236}">
                <a16:creationId xmlns:a16="http://schemas.microsoft.com/office/drawing/2014/main" id="{BCE8C732-7783-44C1-9080-4EF2144D8DD8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07-12-2022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8" name="Line 7">
            <a:extLst>
              <a:ext uri="{FF2B5EF4-FFF2-40B4-BE49-F238E27FC236}">
                <a16:creationId xmlns:a16="http://schemas.microsoft.com/office/drawing/2014/main" id="{B5A090DA-D713-4BF3-BA87-66A76F84BE9A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786759" y="3034862"/>
            <a:ext cx="8177048" cy="788276"/>
          </a:xfrm>
          <a:prstGeom prst="rect">
            <a:avLst/>
          </a:prstGeom>
          <a:solidFill>
            <a:srgbClr val="2E3192"/>
          </a:solidFill>
        </p:spPr>
        <p:txBody>
          <a:bodyPr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877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2">
            <a:extLst>
              <a:ext uri="{FF2B5EF4-FFF2-40B4-BE49-F238E27FC236}">
                <a16:creationId xmlns:a16="http://schemas.microsoft.com/office/drawing/2014/main" id="{FC13E972-B5B8-4BAE-AB27-045A4B1F685D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41C2B04A-02E7-493E-AF28-A2FA70A549D7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 dirty="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AF26997B-6D54-4F79-BEAA-B8A2FBDE0BC5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77538C78-1CFC-4DC7-9F3D-E66390D27661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07-12-2022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557FE46A-2A72-4465-8B3B-9D0C5F8A630B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71935"/>
            <a:ext cx="12192000" cy="5209554"/>
          </a:xfrm>
          <a:prstGeom prst="rect">
            <a:avLst/>
          </a:prstGeom>
        </p:spPr>
        <p:txBody>
          <a:bodyPr/>
          <a:lstStyle>
            <a:lvl1pPr marL="404813" indent="-404813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311944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315516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326231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26551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29270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28966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2677661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2">
            <a:extLst>
              <a:ext uri="{FF2B5EF4-FFF2-40B4-BE49-F238E27FC236}">
                <a16:creationId xmlns:a16="http://schemas.microsoft.com/office/drawing/2014/main" id="{6AF6C783-B0D3-4C62-AB18-4E04497C70C6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FC49F548-0547-4923-932F-BD0836ADED58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5C9B34DF-1CB0-46D0-BBD7-DF21CEA10A43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07-12-2022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1F1387DA-3AFB-4237-B939-F23A0B7A1E65}"/>
              </a:ext>
            </a:extLst>
          </p:cNvPr>
          <p:cNvSpPr/>
          <p:nvPr userDrawn="1"/>
        </p:nvSpPr>
        <p:spPr>
          <a:xfrm flipV="1">
            <a:off x="0" y="61916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4724" y="1253331"/>
            <a:ext cx="5181600" cy="4351338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324" y="1253331"/>
            <a:ext cx="5181600" cy="4351338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29270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28966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</p:spTree>
    <p:extLst>
      <p:ext uri="{BB962C8B-B14F-4D97-AF65-F5344CB8AC3E}">
        <p14:creationId xmlns:p14="http://schemas.microsoft.com/office/powerpoint/2010/main" val="3898088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C2A7813C-85C2-496F-B47C-9CF7506BF4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7944" y="1397001"/>
            <a:ext cx="6605371" cy="4387151"/>
          </a:xfrm>
          <a:prstGeom prst="round2Diag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5B0FF6A-5748-4C81-8F1F-61F8AAB5788F}"/>
              </a:ext>
            </a:extLst>
          </p:cNvPr>
          <p:cNvSpPr txBox="1">
            <a:spLocks/>
          </p:cNvSpPr>
          <p:nvPr userDrawn="1"/>
        </p:nvSpPr>
        <p:spPr>
          <a:xfrm>
            <a:off x="136353" y="1225961"/>
            <a:ext cx="4984964" cy="4716288"/>
          </a:xfrm>
          <a:prstGeom prst="rect">
            <a:avLst/>
          </a:prstGeom>
          <a:solidFill>
            <a:srgbClr val="2E3192"/>
          </a:solidFill>
          <a:ln w="1143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contourW="12700">
            <a:bevelT w="152400" h="152400"/>
            <a:contourClr>
              <a:srgbClr val="FDB913"/>
            </a:contourClr>
          </a:sp3d>
        </p:spPr>
        <p:txBody>
          <a:bodyPr vert="horz" lIns="68580" tIns="34290" rIns="68580" bIns="34290" rtlCol="0" anchor="t">
            <a:normAutofit/>
            <a:sp3d extrusionH="57150" prstMaterial="metal">
              <a:bevelT w="304800" prst="artDeco"/>
              <a:bevelB w="292100"/>
            </a:sp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rgbClr val="FDB913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1DCF33-ECD8-47AE-9FD4-45147426CB1C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12192000" cy="863488"/>
          </a:xfrm>
          <a:prstGeom prst="rect">
            <a:avLst/>
          </a:prstGeom>
          <a:solidFill>
            <a:srgbClr val="2E3192"/>
          </a:solidFill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1" i="0" u="none" strike="noStrike" kern="1200" cap="none" spc="0" normalizeH="0" baseline="0" dirty="0">
                <a:ln>
                  <a:noFill/>
                </a:ln>
                <a:solidFill>
                  <a:srgbClr val="FDB913"/>
                </a:solidFill>
                <a:effectLst/>
                <a:uLnTx/>
                <a:uFillTx/>
                <a:latin typeface="Garamond" panose="02020404030301010803" pitchFamily="18" charset="0"/>
                <a:ea typeface="+mj-ea"/>
                <a:cs typeface="+mj-cs"/>
              </a:rPr>
              <a:t>Department of  Electrical and Electronics Engineering</a:t>
            </a:r>
          </a:p>
        </p:txBody>
      </p:sp>
      <p:sp>
        <p:nvSpPr>
          <p:cNvPr id="8" name="Line 3">
            <a:extLst>
              <a:ext uri="{FF2B5EF4-FFF2-40B4-BE49-F238E27FC236}">
                <a16:creationId xmlns:a16="http://schemas.microsoft.com/office/drawing/2014/main" id="{196A57E4-390B-4031-9EE0-1ABF67837D49}"/>
              </a:ext>
            </a:extLst>
          </p:cNvPr>
          <p:cNvSpPr/>
          <p:nvPr userDrawn="1"/>
        </p:nvSpPr>
        <p:spPr>
          <a:xfrm flipV="1">
            <a:off x="-361" y="6266223"/>
            <a:ext cx="12192361" cy="0"/>
          </a:xfrm>
          <a:prstGeom prst="line">
            <a:avLst/>
          </a:prstGeom>
          <a:ln w="2556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340827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77091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1644186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2">
            <a:extLst>
              <a:ext uri="{FF2B5EF4-FFF2-40B4-BE49-F238E27FC236}">
                <a16:creationId xmlns:a16="http://schemas.microsoft.com/office/drawing/2014/main" id="{FC13E972-B5B8-4BAE-AB27-045A4B1F685D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41C2B04A-02E7-493E-AF28-A2FA70A549D7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 dirty="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AF26997B-6D54-4F79-BEAA-B8A2FBDE0BC5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77538C78-1CFC-4DC7-9F3D-E66390D27661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07-12-2022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557FE46A-2A72-4465-8B3B-9D0C5F8A630B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71935"/>
            <a:ext cx="12192000" cy="5209554"/>
          </a:xfrm>
          <a:prstGeom prst="rect">
            <a:avLst/>
          </a:prstGeom>
        </p:spPr>
        <p:txBody>
          <a:bodyPr/>
          <a:lstStyle>
            <a:lvl1pPr marL="404813" indent="-404813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311944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315516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326231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26551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29270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28966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</p:spTree>
    <p:extLst>
      <p:ext uri="{BB962C8B-B14F-4D97-AF65-F5344CB8AC3E}">
        <p14:creationId xmlns:p14="http://schemas.microsoft.com/office/powerpoint/2010/main" val="360324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2">
            <a:extLst>
              <a:ext uri="{FF2B5EF4-FFF2-40B4-BE49-F238E27FC236}">
                <a16:creationId xmlns:a16="http://schemas.microsoft.com/office/drawing/2014/main" id="{6AF6C783-B0D3-4C62-AB18-4E04497C70C6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FC49F548-0547-4923-932F-BD0836ADED58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5C9B34DF-1CB0-46D0-BBD7-DF21CEA10A43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07-12-2022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1F1387DA-3AFB-4237-B939-F23A0B7A1E65}"/>
              </a:ext>
            </a:extLst>
          </p:cNvPr>
          <p:cNvSpPr/>
          <p:nvPr userDrawn="1"/>
        </p:nvSpPr>
        <p:spPr>
          <a:xfrm flipV="1">
            <a:off x="0" y="61916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4724" y="1253331"/>
            <a:ext cx="5181600" cy="4351338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324" y="1253331"/>
            <a:ext cx="5181600" cy="4351338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29270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28966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</p:spTree>
    <p:extLst>
      <p:ext uri="{BB962C8B-B14F-4D97-AF65-F5344CB8AC3E}">
        <p14:creationId xmlns:p14="http://schemas.microsoft.com/office/powerpoint/2010/main" val="3389475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2">
            <a:extLst>
              <a:ext uri="{FF2B5EF4-FFF2-40B4-BE49-F238E27FC236}">
                <a16:creationId xmlns:a16="http://schemas.microsoft.com/office/drawing/2014/main" id="{FC13E972-B5B8-4BAE-AB27-045A4B1F685D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41C2B04A-02E7-493E-AF28-A2FA70A549D7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AF26997B-6D54-4F79-BEAA-B8A2FBDE0BC5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53967DA8-25CB-4977-AE07-D840A9AB23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4875" y="624205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Shape 4">
            <a:extLst>
              <a:ext uri="{FF2B5EF4-FFF2-40B4-BE49-F238E27FC236}">
                <a16:creationId xmlns:a16="http://schemas.microsoft.com/office/drawing/2014/main" id="{DBB3656E-E140-4D91-A3BC-A4A2ADB651B4}"/>
              </a:ext>
            </a:extLst>
          </p:cNvPr>
          <p:cNvSpPr txBox="1"/>
          <p:nvPr userDrawn="1"/>
        </p:nvSpPr>
        <p:spPr>
          <a:xfrm>
            <a:off x="9756775" y="6577014"/>
            <a:ext cx="2374900" cy="148951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525" b="1" spc="-1" dirty="0">
                <a:solidFill>
                  <a:srgbClr val="2E3192"/>
                </a:solidFill>
                <a:latin typeface="Palatino"/>
              </a:rPr>
              <a:t>Department of Electrical and Electronics Engineering</a:t>
            </a:r>
            <a:endParaRPr lang="en-IN" sz="525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77538C78-1CFC-4DC7-9F3D-E66390D27661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07-12-2022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557FE46A-2A72-4465-8B3B-9D0C5F8A630B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62310"/>
            <a:ext cx="12192000" cy="5209554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</p:spTree>
    <p:extLst>
      <p:ext uri="{BB962C8B-B14F-4D97-AF65-F5344CB8AC3E}">
        <p14:creationId xmlns:p14="http://schemas.microsoft.com/office/powerpoint/2010/main" val="4238657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C2A7813C-85C2-496F-B47C-9CF7506BF4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7944" y="1397001"/>
            <a:ext cx="6605371" cy="4387151"/>
          </a:xfrm>
          <a:prstGeom prst="round2Diag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5B0FF6A-5748-4C81-8F1F-61F8AAB5788F}"/>
              </a:ext>
            </a:extLst>
          </p:cNvPr>
          <p:cNvSpPr txBox="1">
            <a:spLocks/>
          </p:cNvSpPr>
          <p:nvPr userDrawn="1"/>
        </p:nvSpPr>
        <p:spPr>
          <a:xfrm>
            <a:off x="136353" y="1225961"/>
            <a:ext cx="4984964" cy="4716288"/>
          </a:xfrm>
          <a:prstGeom prst="rect">
            <a:avLst/>
          </a:prstGeom>
          <a:solidFill>
            <a:srgbClr val="2E3192"/>
          </a:solidFill>
          <a:ln w="1143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contourW="12700">
            <a:bevelT w="152400" h="152400"/>
            <a:contourClr>
              <a:srgbClr val="FDB913"/>
            </a:contourClr>
          </a:sp3d>
        </p:spPr>
        <p:txBody>
          <a:bodyPr vert="horz" lIns="68580" tIns="34290" rIns="68580" bIns="34290" rtlCol="0" anchor="t">
            <a:normAutofit/>
            <a:sp3d extrusionH="57150" prstMaterial="metal">
              <a:bevelT w="304800" prst="artDeco"/>
              <a:bevelB w="292100"/>
            </a:sp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rgbClr val="FDB913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1DCF33-ECD8-47AE-9FD4-45147426CB1C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12192000" cy="863488"/>
          </a:xfrm>
          <a:prstGeom prst="rect">
            <a:avLst/>
          </a:prstGeom>
          <a:solidFill>
            <a:srgbClr val="2E3192"/>
          </a:solidFill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1" i="0" u="none" strike="noStrike" kern="1200" cap="none" spc="0" normalizeH="0" baseline="0" dirty="0">
                <a:ln>
                  <a:noFill/>
                </a:ln>
                <a:solidFill>
                  <a:srgbClr val="FDB913"/>
                </a:solidFill>
                <a:effectLst/>
                <a:uLnTx/>
                <a:uFillTx/>
                <a:latin typeface="Garamond" panose="02020404030301010803" pitchFamily="18" charset="0"/>
                <a:ea typeface="+mj-ea"/>
                <a:cs typeface="+mj-cs"/>
              </a:rPr>
              <a:t>Department of  Electrical and Electronics Engineering</a:t>
            </a:r>
          </a:p>
        </p:txBody>
      </p:sp>
      <p:sp>
        <p:nvSpPr>
          <p:cNvPr id="8" name="Line 3">
            <a:extLst>
              <a:ext uri="{FF2B5EF4-FFF2-40B4-BE49-F238E27FC236}">
                <a16:creationId xmlns:a16="http://schemas.microsoft.com/office/drawing/2014/main" id="{196A57E4-390B-4031-9EE0-1ABF67837D49}"/>
              </a:ext>
            </a:extLst>
          </p:cNvPr>
          <p:cNvSpPr/>
          <p:nvPr userDrawn="1"/>
        </p:nvSpPr>
        <p:spPr>
          <a:xfrm flipV="1">
            <a:off x="-361" y="6304723"/>
            <a:ext cx="12192361" cy="0"/>
          </a:xfrm>
          <a:prstGeom prst="line">
            <a:avLst/>
          </a:prstGeom>
          <a:ln w="2556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8662" y="6338146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131121" y="6647350"/>
            <a:ext cx="3000555" cy="172034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75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75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325293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8596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</p:sldLayoutIdLst>
  <p:hf sldNum="0" hd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342900" algn="l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685800" algn="l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028700" algn="l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DC2E76DD-A653-40E1-6DB8-683D3CA61034}"/>
              </a:ext>
            </a:extLst>
          </p:cNvPr>
          <p:cNvSpPr txBox="1">
            <a:spLocks noChangeArrowheads="1"/>
          </p:cNvSpPr>
          <p:nvPr/>
        </p:nvSpPr>
        <p:spPr>
          <a:xfrm>
            <a:off x="4419600" y="2438400"/>
            <a:ext cx="3352800" cy="4572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en-US" altLang="en-US" sz="2600" dirty="0"/>
              <a:t>Group – 2(A2)</a:t>
            </a:r>
          </a:p>
          <a:p>
            <a:pPr marL="0" indent="0" algn="ctr" fontAlgn="auto">
              <a:spcAft>
                <a:spcPts val="0"/>
              </a:spcAft>
              <a:buNone/>
            </a:pPr>
            <a:endParaRPr lang="en-US" altLang="en-US" sz="26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22B62A4-F499-855C-0FC6-4CFD172C6E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49882"/>
              </p:ext>
            </p:extLst>
          </p:nvPr>
        </p:nvGraphicFramePr>
        <p:xfrm>
          <a:off x="1981200" y="3321170"/>
          <a:ext cx="9659112" cy="1184454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569085">
                  <a:extLst>
                    <a:ext uri="{9D8B030D-6E8A-4147-A177-3AD203B41FA5}">
                      <a16:colId xmlns:a16="http://schemas.microsoft.com/office/drawing/2014/main" val="2527945332"/>
                    </a:ext>
                  </a:extLst>
                </a:gridCol>
                <a:gridCol w="2649309">
                  <a:extLst>
                    <a:ext uri="{9D8B030D-6E8A-4147-A177-3AD203B41FA5}">
                      <a16:colId xmlns:a16="http://schemas.microsoft.com/office/drawing/2014/main" val="3768103112"/>
                    </a:ext>
                  </a:extLst>
                </a:gridCol>
                <a:gridCol w="1176116">
                  <a:extLst>
                    <a:ext uri="{9D8B030D-6E8A-4147-A177-3AD203B41FA5}">
                      <a16:colId xmlns:a16="http://schemas.microsoft.com/office/drawing/2014/main" val="3067626282"/>
                    </a:ext>
                  </a:extLst>
                </a:gridCol>
                <a:gridCol w="1569085">
                  <a:extLst>
                    <a:ext uri="{9D8B030D-6E8A-4147-A177-3AD203B41FA5}">
                      <a16:colId xmlns:a16="http://schemas.microsoft.com/office/drawing/2014/main" val="476503900"/>
                    </a:ext>
                  </a:extLst>
                </a:gridCol>
                <a:gridCol w="2695517">
                  <a:extLst>
                    <a:ext uri="{9D8B030D-6E8A-4147-A177-3AD203B41FA5}">
                      <a16:colId xmlns:a16="http://schemas.microsoft.com/office/drawing/2014/main" val="1017429453"/>
                    </a:ext>
                  </a:extLst>
                </a:gridCol>
              </a:tblGrid>
              <a:tr h="39481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</a:rPr>
                        <a:t>4NM20EE032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Kanzal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 </a:t>
                      </a:r>
                      <a:r>
                        <a:rPr lang="en-US" sz="1800" b="1" dirty="0" err="1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Haq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 A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IN" sz="16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</a:rPr>
                        <a:t>4NM20EE038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</a:rPr>
                        <a:t>M Satwik Rai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9181149"/>
                  </a:ext>
                </a:extLst>
              </a:tr>
              <a:tr h="39481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IN" sz="1800" b="1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IN" sz="1600" b="1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IN" sz="1600" b="1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IN" sz="16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9341035"/>
                  </a:ext>
                </a:extLst>
              </a:tr>
              <a:tr h="39481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4NM20EE022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Disha Ravi</a:t>
                      </a:r>
                      <a:endParaRPr lang="en-IN" sz="18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IN" sz="1600" b="1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8574086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4F8FFBF9-F179-3CA3-FFDC-46F9B8CF78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659495"/>
            <a:ext cx="8177048" cy="101996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dirty="0"/>
              <a:t>PID Line Follower Robot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Title 1">
            <a:extLst>
              <a:ext uri="{FF2B5EF4-FFF2-40B4-BE49-F238E27FC236}">
                <a16:creationId xmlns:a16="http://schemas.microsoft.com/office/drawing/2014/main" id="{3CEE27AE-74D3-4223-B402-1EA3480612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Introduction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34667A-962B-3C4E-EC37-FD2AC0E51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A</a:t>
            </a:r>
            <a:r>
              <a:rPr lang="en-US" sz="20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unga" panose="020B0502040204020203" pitchFamily="34" charset="0"/>
              </a:rPr>
              <a:t> reprogrammable, multifunction, manipulator designed for moving materials</a:t>
            </a:r>
            <a:endParaRPr lang="en-IN" sz="2400" dirty="0"/>
          </a:p>
          <a:p>
            <a:pPr>
              <a:lnSpc>
                <a:spcPct val="150000"/>
              </a:lnSpc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C</a:t>
            </a:r>
            <a:r>
              <a:rPr lang="en-US" sz="20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unga" panose="020B0502040204020203" pitchFamily="34" charset="0"/>
              </a:rPr>
              <a:t>an perform desired tasks in any environment without continuous human guidance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A</a:t>
            </a:r>
            <a:r>
              <a:rPr lang="en-US" sz="20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unga" panose="020B0502040204020203" pitchFamily="34" charset="0"/>
              </a:rPr>
              <a:t>utonomous robot which can follow either a black or white line that is drawn on the surface consisting of a contrasting color</a:t>
            </a:r>
            <a:endParaRPr lang="en-US" sz="2000" dirty="0">
              <a:ea typeface="Calibri" panose="020F0502020204030204" pitchFamily="34" charset="0"/>
              <a:cs typeface="Tunga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unga" panose="020B0502040204020203" pitchFamily="34" charset="0"/>
              </a:rPr>
              <a:t>Proportional, Integral &amp; Derivative functions to improve the movement of the robot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effectLst/>
                <a:latin typeface="Garamond" panose="02020404030301010803" pitchFamily="18" charset="0"/>
                <a:ea typeface="Calibri" panose="020F0502020204030204" pitchFamily="34" charset="0"/>
                <a:cs typeface="Tunga" panose="020B0502040204020203" pitchFamily="34" charset="0"/>
              </a:rPr>
              <a:t>Atmega</a:t>
            </a:r>
            <a:r>
              <a:rPr lang="en-US" sz="20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unga" panose="020B0502040204020203" pitchFamily="34" charset="0"/>
              </a:rPr>
              <a:t> Microcontroller will be used to perform and implement PID algorithms to control the speed of the motors steering the robot </a:t>
            </a:r>
            <a:endParaRPr lang="en-US" sz="2000" dirty="0">
              <a:ea typeface="Calibri" panose="020F0502020204030204" pitchFamily="34" charset="0"/>
              <a:cs typeface="Tunga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A</a:t>
            </a:r>
            <a:r>
              <a:rPr lang="en-US" sz="2000" dirty="0">
                <a:effectLst/>
                <a:latin typeface="Garamond" panose="02020404030301010803" pitchFamily="18" charset="0"/>
                <a:ea typeface="Calibri" panose="020F0502020204030204" pitchFamily="34" charset="0"/>
                <a:cs typeface="Tunga" panose="020B0502040204020203" pitchFamily="34" charset="0"/>
              </a:rPr>
              <a:t>pplications in the field of Medicine, Automation and Space Application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unga" panose="020B0502040204020203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12292" name="Slide Number Placeholder 3">
            <a:extLst>
              <a:ext uri="{FF2B5EF4-FFF2-40B4-BE49-F238E27FC236}">
                <a16:creationId xmlns:a16="http://schemas.microsoft.com/office/drawing/2014/main" id="{AB713D94-DD65-4E7B-BC41-3F954D011483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8F2C592-18C3-4DD2-93D8-DFDC84B0FBE7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Title 1">
            <a:extLst>
              <a:ext uri="{FF2B5EF4-FFF2-40B4-BE49-F238E27FC236}">
                <a16:creationId xmlns:a16="http://schemas.microsoft.com/office/drawing/2014/main" id="{4CB7BC7B-E06F-4625-B382-D2DC7D8368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Objectives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5A32E9-951B-7235-475F-C9D33CAD2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Garamond" panose="02020404030301010803" pitchFamily="18" charset="0"/>
                <a:ea typeface="Arial" panose="020B0604020202020204" pitchFamily="34" charset="0"/>
                <a:cs typeface="Arial" panose="020B0604020202020204" pitchFamily="34" charset="0"/>
              </a:rPr>
              <a:t>To design an autonomous robot to follow the black line and increase the accuracy of the tracking the line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unga" panose="020B0502040204020203" pitchFamily="34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Garamond" panose="02020404030301010803" pitchFamily="18" charset="0"/>
                <a:ea typeface="Arial" panose="020B0604020202020204" pitchFamily="34" charset="0"/>
                <a:cs typeface="Arial" panose="020B0604020202020204" pitchFamily="34" charset="0"/>
              </a:rPr>
              <a:t>To study and observe the working of sensors, motors, PID controller </a:t>
            </a:r>
            <a:r>
              <a:rPr lang="en-US" sz="2000" dirty="0" err="1">
                <a:effectLst/>
                <a:latin typeface="Garamond" panose="02020404030301010803" pitchFamily="18" charset="0"/>
                <a:ea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unga" panose="020B0502040204020203" pitchFamily="34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Garamond" panose="02020404030301010803" pitchFamily="18" charset="0"/>
                <a:ea typeface="Arial" panose="020B0604020202020204" pitchFamily="34" charset="0"/>
                <a:cs typeface="Arial" panose="020B0604020202020204" pitchFamily="34" charset="0"/>
              </a:rPr>
              <a:t>To implement the PID algorithm to test and tune the PID control to gain better accuracy and speed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unga" panose="020B0502040204020203" pitchFamily="34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Garamond" panose="02020404030301010803" pitchFamily="18" charset="0"/>
                <a:ea typeface="Arial" panose="020B0604020202020204" pitchFamily="34" charset="0"/>
                <a:cs typeface="Arial" panose="020B0604020202020204" pitchFamily="34" charset="0"/>
              </a:rPr>
              <a:t>To design a line follower robot with PID controller and compare it with other line follower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unga" panose="020B0502040204020203" pitchFamily="34" charset="0"/>
            </a:endParaRPr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03341DFF-6523-466C-8278-73B050EF5C1A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99BC6CD-46A1-43A2-A2D9-46D299B6D087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Title 1">
            <a:extLst>
              <a:ext uri="{FF2B5EF4-FFF2-40B4-BE49-F238E27FC236}">
                <a16:creationId xmlns:a16="http://schemas.microsoft.com/office/drawing/2014/main" id="{7236B343-8CBE-421A-ABB7-7FFCF4ECA6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Project Description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7626B3-A83A-BBA7-696F-59758C0CC0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31" r="2346" b="7649"/>
          <a:stretch/>
        </p:blipFill>
        <p:spPr>
          <a:xfrm>
            <a:off x="838200" y="912528"/>
            <a:ext cx="9974374" cy="5032943"/>
          </a:xfrm>
        </p:spPr>
      </p:pic>
      <p:sp>
        <p:nvSpPr>
          <p:cNvPr id="15364" name="Slide Number Placeholder 3">
            <a:extLst>
              <a:ext uri="{FF2B5EF4-FFF2-40B4-BE49-F238E27FC236}">
                <a16:creationId xmlns:a16="http://schemas.microsoft.com/office/drawing/2014/main" id="{6A21F277-E75C-4A10-AB31-55B8F8E01A79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189017-3551-49E3-B0BC-2808C21F8BE1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5365" name="Rectangle 2">
            <a:extLst>
              <a:ext uri="{FF2B5EF4-FFF2-40B4-BE49-F238E27FC236}">
                <a16:creationId xmlns:a16="http://schemas.microsoft.com/office/drawing/2014/main" id="{1B776799-0E5E-4C75-83A5-CD986BA39C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143000"/>
            <a:ext cx="853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Title 1">
            <a:extLst>
              <a:ext uri="{FF2B5EF4-FFF2-40B4-BE49-F238E27FC236}">
                <a16:creationId xmlns:a16="http://schemas.microsoft.com/office/drawing/2014/main" id="{7236B343-8CBE-421A-ABB7-7FFCF4ECA6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Project Implementation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A6B9B1-BAE1-D003-7561-C56904DED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A</a:t>
            </a: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pplied in military to reducing the number of casualties which occur during military actions has already been prioritized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U</a:t>
            </a: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ses robots for locating and destroying mines on land and in water, spying on enemies and entering enemy bases        for gathering information</a:t>
            </a:r>
          </a:p>
          <a:p>
            <a:pPr marL="0" marR="0" indent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T</a:t>
            </a: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hey use robots which are used for exploration</a:t>
            </a:r>
          </a:p>
          <a:p>
            <a:pPr marL="0" marR="0" indent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R</a:t>
            </a: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obots can carry cameras and other instruments through which they can collect information and send back for processing to their human operators</a:t>
            </a:r>
          </a:p>
          <a:p>
            <a:pPr marL="0" marR="0" indent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The continuous development of autonomous robots increases our ability to explore universe</a:t>
            </a: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 </a:t>
            </a:r>
          </a:p>
          <a:p>
            <a:endParaRPr lang="en-IN" dirty="0"/>
          </a:p>
        </p:txBody>
      </p:sp>
      <p:sp>
        <p:nvSpPr>
          <p:cNvPr id="15364" name="Slide Number Placeholder 3">
            <a:extLst>
              <a:ext uri="{FF2B5EF4-FFF2-40B4-BE49-F238E27FC236}">
                <a16:creationId xmlns:a16="http://schemas.microsoft.com/office/drawing/2014/main" id="{6A21F277-E75C-4A10-AB31-55B8F8E01A79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189017-3551-49E3-B0BC-2808C21F8BE1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5365" name="Rectangle 2">
            <a:extLst>
              <a:ext uri="{FF2B5EF4-FFF2-40B4-BE49-F238E27FC236}">
                <a16:creationId xmlns:a16="http://schemas.microsoft.com/office/drawing/2014/main" id="{1B776799-0E5E-4C75-83A5-CD986BA39C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143000"/>
            <a:ext cx="853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302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8C4949C1-2EE3-4D4C-B482-9F75A0CD60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Results and Discussion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D7E95E-133C-876D-1294-452F5DA58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The robot was successfully able to follow the line for </a:t>
            </a:r>
            <a:r>
              <a:rPr lang="en-US" sz="2000" dirty="0" err="1">
                <a:effectLst/>
                <a:ea typeface="Calibri" panose="020F0502020204030204" pitchFamily="34" charset="0"/>
                <a:cs typeface="Tunga" panose="020B0502040204020203" pitchFamily="34" charset="0"/>
              </a:rPr>
              <a:t>K</a:t>
            </a:r>
            <a:r>
              <a:rPr lang="en-US" sz="2000" baseline="-25000" dirty="0" err="1">
                <a:effectLst/>
                <a:ea typeface="Calibri" panose="020F0502020204030204" pitchFamily="34" charset="0"/>
                <a:cs typeface="Tunga" panose="020B0502040204020203" pitchFamily="34" charset="0"/>
              </a:rPr>
              <a:t>p</a:t>
            </a: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 equal to 0.45 and </a:t>
            </a:r>
            <a:r>
              <a:rPr lang="en-US" sz="2000" dirty="0" err="1">
                <a:effectLst/>
                <a:ea typeface="Calibri" panose="020F0502020204030204" pitchFamily="34" charset="0"/>
                <a:cs typeface="Tunga" panose="020B0502040204020203" pitchFamily="34" charset="0"/>
              </a:rPr>
              <a:t>K</a:t>
            </a:r>
            <a:r>
              <a:rPr lang="en-US" sz="2000" baseline="-25000" dirty="0" err="1">
                <a:effectLst/>
                <a:ea typeface="Calibri" panose="020F0502020204030204" pitchFamily="34" charset="0"/>
                <a:cs typeface="Tunga" panose="020B0502040204020203" pitchFamily="34" charset="0"/>
              </a:rPr>
              <a:t>d</a:t>
            </a: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 equal to 0.3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O</a:t>
            </a: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utput was taken under a certain lighting condition and a similar response might not be obtained for a different ambient lighting condition</a:t>
            </a:r>
            <a:endParaRPr lang="en-US" sz="2000" dirty="0">
              <a:ea typeface="Calibri" panose="020F0502020204030204" pitchFamily="34" charset="0"/>
              <a:cs typeface="Tunga" panose="020B0502040204020203" pitchFamily="34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Sensor would need to be calibrated to produce the perfect output.</a:t>
            </a: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The parameters of the controller were designed using the manual tuning method</a:t>
            </a: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L</a:t>
            </a: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imitations in the hardware (Motor and Sensors), perfect control was not obtained</a:t>
            </a: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R</a:t>
            </a: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esponse of the system was better as compared to that of a simple open loop controller</a:t>
            </a: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unga" panose="020B0502040204020203" pitchFamily="34" charset="0"/>
            </a:endParaRPr>
          </a:p>
          <a:p>
            <a:endParaRPr lang="en-IN" dirty="0"/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2D4A9317-073C-4240-A5AC-442D64E48315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5982DE0-FB8D-404E-BC66-3F3607A5B3B3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0DCCD30A-331B-451F-9006-B147EB8054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143000"/>
            <a:ext cx="853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>
            <a:extLst>
              <a:ext uri="{FF2B5EF4-FFF2-40B4-BE49-F238E27FC236}">
                <a16:creationId xmlns:a16="http://schemas.microsoft.com/office/drawing/2014/main" id="{EF68A336-3C54-4478-822B-0D11985B53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Conclusion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BA2AD0-66F9-6C78-2223-0D81AC441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Future Scope of this project involves method for tuning the PID controller</a:t>
            </a:r>
          </a:p>
          <a:p>
            <a:pPr>
              <a:lnSpc>
                <a:spcPct val="150000"/>
              </a:lnSpc>
            </a:pPr>
            <a:r>
              <a:rPr lang="en-US" dirty="0"/>
              <a:t> This can be done by finding out the transfer function of the process and tuning the value of the proportional gain up to the extent when the output starts oscillating</a:t>
            </a:r>
          </a:p>
          <a:p>
            <a:pPr>
              <a:lnSpc>
                <a:spcPct val="150000"/>
              </a:lnSpc>
            </a:pPr>
            <a:r>
              <a:rPr lang="en-US" dirty="0"/>
              <a:t> Noting down the gain and time period of oscillations, the value of the integral and derivative gain can also be determined</a:t>
            </a:r>
            <a:endParaRPr lang="en-IN" dirty="0"/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E32F6BD7-8AEE-44D1-A442-FCBF76934FB4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8393BF2-7898-4311-B604-A53AB6B58910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12DD4F9F-8C97-460B-A9A5-2EF5BE33FA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143000"/>
            <a:ext cx="853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F664D20B-D3D1-4267-8CC5-966A0A9CD7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301AE-D3A1-C1DD-7A6E-19A3C16E3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Textbooks</a:t>
            </a:r>
            <a:endParaRPr lang="en-IN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IN" sz="2000" dirty="0">
                <a:ea typeface="Calibri" panose="020F0502020204030204" pitchFamily="34" charset="0"/>
                <a:cs typeface="Times New Roman" panose="02020603050405020304" pitchFamily="18" charset="0"/>
              </a:rPr>
              <a:t>none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Technical Papers</a:t>
            </a:r>
            <a:endParaRPr lang="en-IN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IN" sz="2000" dirty="0">
                <a:ea typeface="Calibri" panose="020F0502020204030204" pitchFamily="34" charset="0"/>
                <a:cs typeface="Tunga" panose="020B0502040204020203" pitchFamily="34" charset="0"/>
              </a:rPr>
              <a:t>none</a:t>
            </a:r>
            <a:endParaRPr lang="en-IN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Web materials</a:t>
            </a:r>
            <a:endParaRPr lang="en-IN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2000" dirty="0">
                <a:ea typeface="Calibri" panose="020F0502020204030204" pitchFamily="34" charset="0"/>
                <a:cs typeface="Tunga" panose="020B0502040204020203" pitchFamily="34" charset="0"/>
              </a:rPr>
              <a:t>ATMEGA  DATASHEET </a:t>
            </a:r>
            <a:endParaRPr lang="en-US" sz="2000" dirty="0">
              <a:effectLst/>
              <a:ea typeface="Calibri" panose="020F0502020204030204" pitchFamily="34" charset="0"/>
              <a:cs typeface="Tunga" panose="020B0502040204020203" pitchFamily="34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>
                <a:effectLst/>
                <a:ea typeface="Calibri" panose="020F0502020204030204" pitchFamily="34" charset="0"/>
                <a:cs typeface="Tunga" panose="020B0502040204020203" pitchFamily="34" charset="0"/>
              </a:rPr>
              <a:t>Arduino.cc</a:t>
            </a:r>
          </a:p>
          <a:p>
            <a:endParaRPr lang="en-IN" dirty="0"/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C26068E6-7BD7-47F0-B8FB-BD5844D8E58E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2DF77E5-B78B-414B-918D-BBF6761428BB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9460" name="Rectangle 2">
            <a:extLst>
              <a:ext uri="{FF2B5EF4-FFF2-40B4-BE49-F238E27FC236}">
                <a16:creationId xmlns:a16="http://schemas.microsoft.com/office/drawing/2014/main" id="{F89D0B64-C0D6-4C3D-9DA4-99149E42B4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143000"/>
            <a:ext cx="853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>
            <a:extLst>
              <a:ext uri="{FF2B5EF4-FFF2-40B4-BE49-F238E27FC236}">
                <a16:creationId xmlns:a16="http://schemas.microsoft.com/office/drawing/2014/main" id="{0D841592-FD77-4AD1-A628-5E1187DFB2C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Thank You</a:t>
            </a:r>
          </a:p>
        </p:txBody>
      </p:sp>
      <p:sp>
        <p:nvSpPr>
          <p:cNvPr id="20483" name="Slide Number Placeholder 3">
            <a:extLst>
              <a:ext uri="{FF2B5EF4-FFF2-40B4-BE49-F238E27FC236}">
                <a16:creationId xmlns:a16="http://schemas.microsoft.com/office/drawing/2014/main" id="{C97E5769-FBF0-4EE1-BAE1-C23AE7A0D3DA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DC46F4A-F6AF-482A-8424-7CA370B2D3C6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0484" name="Rectangle 2">
            <a:extLst>
              <a:ext uri="{FF2B5EF4-FFF2-40B4-BE49-F238E27FC236}">
                <a16:creationId xmlns:a16="http://schemas.microsoft.com/office/drawing/2014/main" id="{9460FCE2-ACAB-4A11-9B67-4B356FF729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143000"/>
            <a:ext cx="853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NMAMIT-Theme</Template>
  <TotalTime>130</TotalTime>
  <Words>463</Words>
  <Application>Microsoft Office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Garamond</vt:lpstr>
      <vt:lpstr>Palatino</vt:lpstr>
      <vt:lpstr>Symbol</vt:lpstr>
      <vt:lpstr>Times New Roman</vt:lpstr>
      <vt:lpstr>Wingdings</vt:lpstr>
      <vt:lpstr>2_Office Theme</vt:lpstr>
      <vt:lpstr>PID Line Follower Robot</vt:lpstr>
      <vt:lpstr>Introduction</vt:lpstr>
      <vt:lpstr>Objectives</vt:lpstr>
      <vt:lpstr>Project Description</vt:lpstr>
      <vt:lpstr>Project Implementation </vt:lpstr>
      <vt:lpstr>Results and Discussion</vt:lpstr>
      <vt:lpstr>Conclusion</vt:lpstr>
      <vt:lpstr>References</vt:lpstr>
      <vt:lpstr>Thank You</vt:lpstr>
    </vt:vector>
  </TitlesOfParts>
  <Company>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Integrated Circuit</dc:title>
  <dc:creator>NITTE</dc:creator>
  <cp:lastModifiedBy>kanzalhaqakanju .</cp:lastModifiedBy>
  <cp:revision>50</cp:revision>
  <dcterms:created xsi:type="dcterms:W3CDTF">2008-12-26T11:23:02Z</dcterms:created>
  <dcterms:modified xsi:type="dcterms:W3CDTF">2022-12-07T12:55:03Z</dcterms:modified>
</cp:coreProperties>
</file>

<file path=docProps/thumbnail.jpeg>
</file>